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1"/>
    <p:sldId id="257" r:id="rId42"/>
    <p:sldId id="258" r:id="rId43"/>
    <p:sldId id="259" r:id="rId44"/>
    <p:sldId id="260" r:id="rId45"/>
    <p:sldId id="261" r:id="rId46"/>
    <p:sldId id="262" r:id="rId47"/>
    <p:sldId id="263" r:id="rId48"/>
    <p:sldId id="264" r:id="rId49"/>
    <p:sldId id="265" r:id="rId50"/>
    <p:sldId id="266" r:id="rId51"/>
    <p:sldId id="267" r:id="rId52"/>
    <p:sldId id="268" r:id="rId53"/>
    <p:sldId id="269" r:id="rId54"/>
    <p:sldId id="270" r:id="rId55"/>
    <p:sldId id="271" r:id="rId56"/>
    <p:sldId id="272" r:id="rId57"/>
    <p:sldId id="273" r:id="rId58"/>
    <p:sldId id="274" r:id="rId59"/>
    <p:sldId id="275" r:id="rId60"/>
    <p:sldId id="276" r:id="rId61"/>
    <p:sldId id="277" r:id="rId62"/>
  </p:sldIdLst>
  <p:sldSz cx="7239000" cy="37973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ernoru" charset="1" panose="00000A00000000000000"/>
      <p:regular r:id="rId10"/>
    </p:embeddedFont>
    <p:embeddedFont>
      <p:font typeface="Canva Sans" charset="1" panose="020B0503030501040103"/>
      <p:regular r:id="rId11"/>
    </p:embeddedFont>
    <p:embeddedFont>
      <p:font typeface="Canva Sans Bold" charset="1" panose="020B0803030501040103"/>
      <p:regular r:id="rId12"/>
    </p:embeddedFont>
    <p:embeddedFont>
      <p:font typeface="Canva Sans Italics" charset="1" panose="020B0503030501040103"/>
      <p:regular r:id="rId13"/>
    </p:embeddedFont>
    <p:embeddedFont>
      <p:font typeface="Canva Sans Bold Italics" charset="1" panose="020B0803030501040103"/>
      <p:regular r:id="rId14"/>
    </p:embeddedFont>
    <p:embeddedFont>
      <p:font typeface="Canva Sans Medium" charset="1" panose="020B0603030501040103"/>
      <p:regular r:id="rId15"/>
    </p:embeddedFont>
    <p:embeddedFont>
      <p:font typeface="Canva Sans Medium Italics" charset="1" panose="020B0603030501040103"/>
      <p:regular r:id="rId16"/>
    </p:embeddedFont>
    <p:embeddedFont>
      <p:font typeface="TT Trailers" charset="1" panose="02000508070000020004"/>
      <p:regular r:id="rId17"/>
    </p:embeddedFont>
    <p:embeddedFont>
      <p:font typeface="TT Trailers Bold" charset="1" panose="02000808040000020004"/>
      <p:regular r:id="rId18"/>
    </p:embeddedFont>
    <p:embeddedFont>
      <p:font typeface="TT Trailers Thin" charset="1" panose="02000508020000020004"/>
      <p:regular r:id="rId19"/>
    </p:embeddedFont>
    <p:embeddedFont>
      <p:font typeface="TT Trailers Light" charset="1" panose="02000508020000020004"/>
      <p:regular r:id="rId20"/>
    </p:embeddedFont>
    <p:embeddedFont>
      <p:font typeface="TT Trailers Semi-Bold" charset="1" panose="02000508080000020004"/>
      <p:regular r:id="rId21"/>
    </p:embeddedFont>
    <p:embeddedFont>
      <p:font typeface="TT Trailers Heavy" charset="1" panose="02000506040000020004"/>
      <p:regular r:id="rId22"/>
    </p:embeddedFont>
    <p:embeddedFont>
      <p:font typeface="Montserrat" charset="1" panose="00000500000000000000"/>
      <p:regular r:id="rId23"/>
    </p:embeddedFont>
    <p:embeddedFont>
      <p:font typeface="Montserrat Bold" charset="1" panose="00000800000000000000"/>
      <p:regular r:id="rId24"/>
    </p:embeddedFont>
    <p:embeddedFont>
      <p:font typeface="Montserrat Italics" charset="1" panose="00000500000000000000"/>
      <p:regular r:id="rId25"/>
    </p:embeddedFont>
    <p:embeddedFont>
      <p:font typeface="Montserrat Bold Italics" charset="1" panose="00000800000000000000"/>
      <p:regular r:id="rId26"/>
    </p:embeddedFont>
    <p:embeddedFont>
      <p:font typeface="Montserrat Thin" charset="1" panose="00000300000000000000"/>
      <p:regular r:id="rId27"/>
    </p:embeddedFont>
    <p:embeddedFont>
      <p:font typeface="Montserrat Thin Italics" charset="1" panose="00000300000000000000"/>
      <p:regular r:id="rId28"/>
    </p:embeddedFont>
    <p:embeddedFont>
      <p:font typeface="Montserrat Extra-Light" charset="1" panose="00000300000000000000"/>
      <p:regular r:id="rId29"/>
    </p:embeddedFont>
    <p:embeddedFont>
      <p:font typeface="Montserrat Extra-Light Italics" charset="1" panose="00000300000000000000"/>
      <p:regular r:id="rId30"/>
    </p:embeddedFont>
    <p:embeddedFont>
      <p:font typeface="Montserrat Light" charset="1" panose="00000400000000000000"/>
      <p:regular r:id="rId31"/>
    </p:embeddedFont>
    <p:embeddedFont>
      <p:font typeface="Montserrat Light Italics" charset="1" panose="00000400000000000000"/>
      <p:regular r:id="rId32"/>
    </p:embeddedFont>
    <p:embeddedFont>
      <p:font typeface="Montserrat Medium" charset="1" panose="00000600000000000000"/>
      <p:regular r:id="rId33"/>
    </p:embeddedFont>
    <p:embeddedFont>
      <p:font typeface="Montserrat Medium Italics" charset="1" panose="00000600000000000000"/>
      <p:regular r:id="rId34"/>
    </p:embeddedFont>
    <p:embeddedFont>
      <p:font typeface="Montserrat Semi-Bold" charset="1" panose="00000700000000000000"/>
      <p:regular r:id="rId35"/>
    </p:embeddedFont>
    <p:embeddedFont>
      <p:font typeface="Montserrat Semi-Bold Italics" charset="1" panose="00000700000000000000"/>
      <p:regular r:id="rId36"/>
    </p:embeddedFont>
    <p:embeddedFont>
      <p:font typeface="Montserrat Ultra-Bold" charset="1" panose="00000900000000000000"/>
      <p:regular r:id="rId37"/>
    </p:embeddedFont>
    <p:embeddedFont>
      <p:font typeface="Montserrat Ultra-Bold Italics" charset="1" panose="00000900000000000000"/>
      <p:regular r:id="rId38"/>
    </p:embeddedFont>
    <p:embeddedFont>
      <p:font typeface="Montserrat Heavy" charset="1" panose="00000A00000000000000"/>
      <p:regular r:id="rId39"/>
    </p:embeddedFont>
    <p:embeddedFont>
      <p:font typeface="Montserrat Heavy Italics" charset="1" panose="00000A0000000000000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slides/slide1.xml" Type="http://schemas.openxmlformats.org/officeDocument/2006/relationships/slide"/><Relationship Id="rId42" Target="slides/slide2.xml" Type="http://schemas.openxmlformats.org/officeDocument/2006/relationships/slide"/><Relationship Id="rId43" Target="slides/slide3.xml" Type="http://schemas.openxmlformats.org/officeDocument/2006/relationships/slide"/><Relationship Id="rId44" Target="slides/slide4.xml" Type="http://schemas.openxmlformats.org/officeDocument/2006/relationships/slide"/><Relationship Id="rId45" Target="slides/slide5.xml" Type="http://schemas.openxmlformats.org/officeDocument/2006/relationships/slide"/><Relationship Id="rId46" Target="slides/slide6.xml" Type="http://schemas.openxmlformats.org/officeDocument/2006/relationships/slide"/><Relationship Id="rId47" Target="slides/slide7.xml" Type="http://schemas.openxmlformats.org/officeDocument/2006/relationships/slide"/><Relationship Id="rId48" Target="slides/slide8.xml" Type="http://schemas.openxmlformats.org/officeDocument/2006/relationships/slide"/><Relationship Id="rId49" Target="slides/slide9.xml" Type="http://schemas.openxmlformats.org/officeDocument/2006/relationships/slide"/><Relationship Id="rId5" Target="tableStyles.xml" Type="http://schemas.openxmlformats.org/officeDocument/2006/relationships/tableStyles"/><Relationship Id="rId50" Target="slides/slide10.xml" Type="http://schemas.openxmlformats.org/officeDocument/2006/relationships/slide"/><Relationship Id="rId51" Target="slides/slide11.xml" Type="http://schemas.openxmlformats.org/officeDocument/2006/relationships/slide"/><Relationship Id="rId52" Target="slides/slide12.xml" Type="http://schemas.openxmlformats.org/officeDocument/2006/relationships/slide"/><Relationship Id="rId53" Target="slides/slide13.xml" Type="http://schemas.openxmlformats.org/officeDocument/2006/relationships/slide"/><Relationship Id="rId54" Target="slides/slide14.xml" Type="http://schemas.openxmlformats.org/officeDocument/2006/relationships/slide"/><Relationship Id="rId55" Target="slides/slide15.xml" Type="http://schemas.openxmlformats.org/officeDocument/2006/relationships/slide"/><Relationship Id="rId56" Target="slides/slide16.xml" Type="http://schemas.openxmlformats.org/officeDocument/2006/relationships/slide"/><Relationship Id="rId57" Target="slides/slide17.xml" Type="http://schemas.openxmlformats.org/officeDocument/2006/relationships/slide"/><Relationship Id="rId58" Target="slides/slide18.xml" Type="http://schemas.openxmlformats.org/officeDocument/2006/relationships/slide"/><Relationship Id="rId59" Target="slides/slide19.xml" Type="http://schemas.openxmlformats.org/officeDocument/2006/relationships/slide"/><Relationship Id="rId6" Target="fonts/font6.fntdata" Type="http://schemas.openxmlformats.org/officeDocument/2006/relationships/font"/><Relationship Id="rId60" Target="slides/slide20.xml" Type="http://schemas.openxmlformats.org/officeDocument/2006/relationships/slide"/><Relationship Id="rId61" Target="slides/slide21.xml" Type="http://schemas.openxmlformats.org/officeDocument/2006/relationships/slide"/><Relationship Id="rId62" Target="slides/slide22.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6.png" Type="http://schemas.openxmlformats.org/officeDocument/2006/relationships/image"/><Relationship Id="rId7" Target="https://shortcutreads.com" TargetMode="External" Type="http://schemas.openxmlformats.org/officeDocument/2006/relationships/hyperlink"/></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10" Target="https://www.amazon.in/Atomic-Habits-James-Clear/dp/1847941834?&amp;_encoding=UTF8&amp;tag=wheretogo9818-21&amp;linkCode=ur2&amp;linkId=f5e8be300d64345c44a922c66deaf859&amp;camp=3638&amp;creative=24630" TargetMode="External" Type="http://schemas.openxmlformats.org/officeDocument/2006/relationships/hyperlink"/><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8.png" Type="http://schemas.openxmlformats.org/officeDocument/2006/relationships/image"/><Relationship Id="rId9" Target="https://www.amazon.in/Atomic-Habits-James-Clear/dp/1847941834?&amp;_encoding=UTF8&amp;tag=wheretogo9818-21&amp;linkCode=ur2&amp;linkId=f5e8be300d64345c44a922c66deaf859&amp;camp=3638&amp;creative=24630" TargetMode="External" Type="http://schemas.openxmlformats.org/officeDocument/2006/relationships/hyperlink"/></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https://shortcutreads.com"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6.png" Type="http://schemas.openxmlformats.org/officeDocument/2006/relationships/image"/><Relationship Id="rId7" Target="https://shortcutreads.com"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https://shortcutreads.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https://shortcutreads.com"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grpSp>
        <p:nvGrpSpPr>
          <p:cNvPr name="Group 2" id="2"/>
          <p:cNvGrpSpPr/>
          <p:nvPr/>
        </p:nvGrpSpPr>
        <p:grpSpPr>
          <a:xfrm rot="0">
            <a:off x="621348" y="3034528"/>
            <a:ext cx="1761506" cy="497694"/>
            <a:chOff x="0" y="0"/>
            <a:chExt cx="1255766" cy="354803"/>
          </a:xfrm>
        </p:grpSpPr>
        <p:sp>
          <p:nvSpPr>
            <p:cNvPr name="Freeform 3" id="3"/>
            <p:cNvSpPr/>
            <p:nvPr/>
          </p:nvSpPr>
          <p:spPr>
            <a:xfrm flipH="false" flipV="false" rot="0">
              <a:off x="0" y="0"/>
              <a:ext cx="1255766" cy="354803"/>
            </a:xfrm>
            <a:custGeom>
              <a:avLst/>
              <a:gdLst/>
              <a:ahLst/>
              <a:cxnLst/>
              <a:rect r="r" b="b" t="t" l="l"/>
              <a:pathLst>
                <a:path h="354803" w="1255766">
                  <a:moveTo>
                    <a:pt x="43951" y="0"/>
                  </a:moveTo>
                  <a:lnTo>
                    <a:pt x="1211815" y="0"/>
                  </a:lnTo>
                  <a:cubicBezTo>
                    <a:pt x="1223472" y="0"/>
                    <a:pt x="1234651" y="4630"/>
                    <a:pt x="1242893" y="12873"/>
                  </a:cubicBezTo>
                  <a:cubicBezTo>
                    <a:pt x="1251135" y="21115"/>
                    <a:pt x="1255766" y="32294"/>
                    <a:pt x="1255766" y="43951"/>
                  </a:cubicBezTo>
                  <a:lnTo>
                    <a:pt x="1255766" y="310852"/>
                  </a:lnTo>
                  <a:cubicBezTo>
                    <a:pt x="1255766" y="335126"/>
                    <a:pt x="1236089" y="354803"/>
                    <a:pt x="1211815" y="354803"/>
                  </a:cubicBezTo>
                  <a:lnTo>
                    <a:pt x="43951" y="354803"/>
                  </a:lnTo>
                  <a:cubicBezTo>
                    <a:pt x="19677" y="354803"/>
                    <a:pt x="0" y="335126"/>
                    <a:pt x="0" y="310852"/>
                  </a:cubicBezTo>
                  <a:lnTo>
                    <a:pt x="0" y="43951"/>
                  </a:lnTo>
                  <a:cubicBezTo>
                    <a:pt x="0" y="19677"/>
                    <a:pt x="19677" y="0"/>
                    <a:pt x="43951" y="0"/>
                  </a:cubicBezTo>
                  <a:close/>
                </a:path>
              </a:pathLst>
            </a:custGeom>
            <a:solidFill>
              <a:srgbClr val="699676"/>
            </a:solidFill>
          </p:spPr>
        </p:sp>
        <p:sp>
          <p:nvSpPr>
            <p:cNvPr name="TextBox 4" id="4"/>
            <p:cNvSpPr txBox="true"/>
            <p:nvPr/>
          </p:nvSpPr>
          <p:spPr>
            <a:xfrm>
              <a:off x="0" y="-28575"/>
              <a:ext cx="812800" cy="841375"/>
            </a:xfrm>
            <a:prstGeom prst="rect">
              <a:avLst/>
            </a:prstGeom>
          </p:spPr>
          <p:txBody>
            <a:bodyPr anchor="ctr" rtlCol="false" tIns="28152" lIns="28152" bIns="28152" rIns="28152"/>
            <a:lstStyle/>
            <a:p>
              <a:pPr algn="ctr">
                <a:lnSpc>
                  <a:spcPts val="1008"/>
                </a:lnSpc>
              </a:pPr>
            </a:p>
          </p:txBody>
        </p:sp>
      </p:grpSp>
      <p:sp>
        <p:nvSpPr>
          <p:cNvPr name="Freeform 5" id="5"/>
          <p:cNvSpPr/>
          <p:nvPr/>
        </p:nvSpPr>
        <p:spPr>
          <a:xfrm flipH="false" flipV="false" rot="0">
            <a:off x="1952045" y="3154033"/>
            <a:ext cx="258683" cy="258683"/>
          </a:xfrm>
          <a:custGeom>
            <a:avLst/>
            <a:gdLst/>
            <a:ahLst/>
            <a:cxnLst/>
            <a:rect r="r" b="b" t="t" l="l"/>
            <a:pathLst>
              <a:path h="258683" w="258683">
                <a:moveTo>
                  <a:pt x="0" y="0"/>
                </a:moveTo>
                <a:lnTo>
                  <a:pt x="258683" y="0"/>
                </a:lnTo>
                <a:lnTo>
                  <a:pt x="258683" y="258683"/>
                </a:lnTo>
                <a:lnTo>
                  <a:pt x="0" y="2586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4">
              <a:alphaModFix amt="43999"/>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21348" y="840369"/>
            <a:ext cx="3178761" cy="2641762"/>
          </a:xfrm>
          <a:prstGeom prst="rect">
            <a:avLst/>
          </a:prstGeom>
        </p:spPr>
        <p:txBody>
          <a:bodyPr anchor="t" rtlCol="false" tIns="0" lIns="0" bIns="0" rIns="0">
            <a:spAutoFit/>
          </a:bodyPr>
          <a:lstStyle/>
          <a:p>
            <a:pPr>
              <a:lnSpc>
                <a:spcPts val="6525"/>
              </a:lnSpc>
            </a:pPr>
            <a:r>
              <a:rPr lang="en-US" sz="7500">
                <a:solidFill>
                  <a:srgbClr val="BF7B64"/>
                </a:solidFill>
                <a:latin typeface="TT Trailers Bold"/>
              </a:rPr>
              <a:t>ATOMIC</a:t>
            </a:r>
          </a:p>
          <a:p>
            <a:pPr>
              <a:lnSpc>
                <a:spcPts val="6525"/>
              </a:lnSpc>
            </a:pPr>
            <a:r>
              <a:rPr lang="en-US" sz="7500">
                <a:solidFill>
                  <a:srgbClr val="BF7B64"/>
                </a:solidFill>
                <a:latin typeface="TT Trailers Bold"/>
              </a:rPr>
              <a:t>Habits</a:t>
            </a:r>
          </a:p>
          <a:p>
            <a:pPr>
              <a:lnSpc>
                <a:spcPts val="7059"/>
              </a:lnSpc>
            </a:pPr>
          </a:p>
        </p:txBody>
      </p:sp>
      <p:sp>
        <p:nvSpPr>
          <p:cNvPr name="Freeform 8" id="8"/>
          <p:cNvSpPr/>
          <p:nvPr/>
        </p:nvSpPr>
        <p:spPr>
          <a:xfrm flipH="false" flipV="false" rot="-1776444">
            <a:off x="3972033" y="255684"/>
            <a:ext cx="1165795" cy="494742"/>
          </a:xfrm>
          <a:custGeom>
            <a:avLst/>
            <a:gdLst/>
            <a:ahLst/>
            <a:cxnLst/>
            <a:rect r="r" b="b" t="t" l="l"/>
            <a:pathLst>
              <a:path h="494742" w="1165795">
                <a:moveTo>
                  <a:pt x="0" y="0"/>
                </a:moveTo>
                <a:lnTo>
                  <a:pt x="1165795" y="0"/>
                </a:lnTo>
                <a:lnTo>
                  <a:pt x="1165795" y="494742"/>
                </a:lnTo>
                <a:lnTo>
                  <a:pt x="0" y="494742"/>
                </a:lnTo>
                <a:lnTo>
                  <a:pt x="0" y="0"/>
                </a:lnTo>
                <a:close/>
              </a:path>
            </a:pathLst>
          </a:custGeom>
          <a:blipFill>
            <a:blip r:embed="rId6">
              <a:extLst>
                <a:ext uri="{96DAC541-7B7A-43D3-8B79-37D633B846F1}">
                  <asvg:svgBlip xmlns:asvg="http://schemas.microsoft.com/office/drawing/2016/SVG/main" r:embed="rId7"/>
                </a:ext>
              </a:extLst>
            </a:blip>
            <a:stretch>
              <a:fillRect l="0" t="0" r="0" b="-135637"/>
            </a:stretch>
          </a:blipFill>
        </p:spPr>
      </p:sp>
      <p:sp>
        <p:nvSpPr>
          <p:cNvPr name="Freeform 9" id="9"/>
          <p:cNvSpPr/>
          <p:nvPr/>
        </p:nvSpPr>
        <p:spPr>
          <a:xfrm flipH="false" flipV="false" rot="-1993811">
            <a:off x="6101709" y="96627"/>
            <a:ext cx="747686" cy="764363"/>
          </a:xfrm>
          <a:custGeom>
            <a:avLst/>
            <a:gdLst/>
            <a:ahLst/>
            <a:cxnLst/>
            <a:rect r="r" b="b" t="t" l="l"/>
            <a:pathLst>
              <a:path h="764363" w="747686">
                <a:moveTo>
                  <a:pt x="0" y="0"/>
                </a:moveTo>
                <a:lnTo>
                  <a:pt x="747686" y="0"/>
                </a:lnTo>
                <a:lnTo>
                  <a:pt x="747686" y="764363"/>
                </a:lnTo>
                <a:lnTo>
                  <a:pt x="0" y="7643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6199216" y="3523453"/>
            <a:ext cx="1267407" cy="80653"/>
          </a:xfrm>
          <a:custGeom>
            <a:avLst/>
            <a:gdLst/>
            <a:ahLst/>
            <a:cxnLst/>
            <a:rect r="r" b="b" t="t" l="l"/>
            <a:pathLst>
              <a:path h="80653" w="1267407">
                <a:moveTo>
                  <a:pt x="0" y="0"/>
                </a:moveTo>
                <a:lnTo>
                  <a:pt x="1267408" y="0"/>
                </a:lnTo>
                <a:lnTo>
                  <a:pt x="1267408" y="80653"/>
                </a:lnTo>
                <a:lnTo>
                  <a:pt x="0" y="8065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5400000">
            <a:off x="3055802" y="2534075"/>
            <a:ext cx="339970" cy="1520190"/>
          </a:xfrm>
          <a:custGeom>
            <a:avLst/>
            <a:gdLst/>
            <a:ahLst/>
            <a:cxnLst/>
            <a:rect r="r" b="b" t="t" l="l"/>
            <a:pathLst>
              <a:path h="1520190" w="339970">
                <a:moveTo>
                  <a:pt x="0" y="0"/>
                </a:moveTo>
                <a:lnTo>
                  <a:pt x="339970" y="0"/>
                </a:lnTo>
                <a:lnTo>
                  <a:pt x="339970" y="1520190"/>
                </a:lnTo>
                <a:lnTo>
                  <a:pt x="0" y="152019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4071607" y="491842"/>
            <a:ext cx="2834750" cy="3040380"/>
          </a:xfrm>
          <a:custGeom>
            <a:avLst/>
            <a:gdLst/>
            <a:ahLst/>
            <a:cxnLst/>
            <a:rect r="r" b="b" t="t" l="l"/>
            <a:pathLst>
              <a:path h="3040380" w="2834750">
                <a:moveTo>
                  <a:pt x="0" y="0"/>
                </a:moveTo>
                <a:lnTo>
                  <a:pt x="2834750" y="0"/>
                </a:lnTo>
                <a:lnTo>
                  <a:pt x="2834750" y="3040380"/>
                </a:lnTo>
                <a:lnTo>
                  <a:pt x="0" y="3040380"/>
                </a:lnTo>
                <a:lnTo>
                  <a:pt x="0" y="0"/>
                </a:lnTo>
                <a:close/>
              </a:path>
            </a:pathLst>
          </a:custGeom>
          <a:blipFill>
            <a:blip r:embed="rId14"/>
            <a:stretch>
              <a:fillRect l="0" t="0" r="0" b="0"/>
            </a:stretch>
          </a:blipFill>
        </p:spPr>
      </p:sp>
      <p:sp>
        <p:nvSpPr>
          <p:cNvPr name="Freeform 13" id="1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15">
              <a:alphaModFix amt="46000"/>
              <a:extLst>
                <a:ext uri="{96DAC541-7B7A-43D3-8B79-37D633B846F1}">
                  <asvg:svgBlip xmlns:asvg="http://schemas.microsoft.com/office/drawing/2016/SVG/main" r:embed="rId16"/>
                </a:ext>
              </a:extLst>
            </a:blip>
            <a:stretch>
              <a:fillRect l="0" t="0" r="0" b="0"/>
            </a:stretch>
          </a:blipFill>
        </p:spPr>
      </p:sp>
      <p:sp>
        <p:nvSpPr>
          <p:cNvPr name="TextBox 14" id="14"/>
          <p:cNvSpPr txBox="true"/>
          <p:nvPr/>
        </p:nvSpPr>
        <p:spPr>
          <a:xfrm rot="0">
            <a:off x="667055" y="444217"/>
            <a:ext cx="2086451" cy="340869"/>
          </a:xfrm>
          <a:prstGeom prst="rect">
            <a:avLst/>
          </a:prstGeom>
        </p:spPr>
        <p:txBody>
          <a:bodyPr anchor="t" rtlCol="false" tIns="0" lIns="0" bIns="0" rIns="0">
            <a:spAutoFit/>
          </a:bodyPr>
          <a:lstStyle/>
          <a:p>
            <a:pPr>
              <a:lnSpc>
                <a:spcPts val="2736"/>
              </a:lnSpc>
            </a:pPr>
            <a:r>
              <a:rPr lang="en-US" sz="1954">
                <a:solidFill>
                  <a:srgbClr val="699676"/>
                </a:solidFill>
                <a:latin typeface="Montserrat Medium"/>
              </a:rPr>
              <a:t>BOOK Summary</a:t>
            </a:r>
          </a:p>
        </p:txBody>
      </p:sp>
      <p:sp>
        <p:nvSpPr>
          <p:cNvPr name="TextBox 15" id="15"/>
          <p:cNvSpPr txBox="true"/>
          <p:nvPr/>
        </p:nvSpPr>
        <p:spPr>
          <a:xfrm rot="0">
            <a:off x="621348" y="2277127"/>
            <a:ext cx="3364534" cy="876906"/>
          </a:xfrm>
          <a:prstGeom prst="rect">
            <a:avLst/>
          </a:prstGeom>
        </p:spPr>
        <p:txBody>
          <a:bodyPr anchor="t" rtlCol="false" tIns="0" lIns="0" bIns="0" rIns="0">
            <a:spAutoFit/>
          </a:bodyPr>
          <a:lstStyle/>
          <a:p>
            <a:pPr>
              <a:lnSpc>
                <a:spcPts val="2348"/>
              </a:lnSpc>
            </a:pPr>
            <a:r>
              <a:rPr lang="en-US" sz="1677">
                <a:solidFill>
                  <a:srgbClr val="699676"/>
                </a:solidFill>
                <a:latin typeface="Montserrat Medium"/>
              </a:rPr>
              <a:t>Discover the Simple Habits That Will Change Your Life</a:t>
            </a:r>
          </a:p>
          <a:p>
            <a:pPr>
              <a:lnSpc>
                <a:spcPts val="2348"/>
              </a:lnSpc>
            </a:pPr>
          </a:p>
        </p:txBody>
      </p:sp>
      <p:sp>
        <p:nvSpPr>
          <p:cNvPr name="TextBox 16" id="16"/>
          <p:cNvSpPr txBox="true"/>
          <p:nvPr/>
        </p:nvSpPr>
        <p:spPr>
          <a:xfrm rot="0">
            <a:off x="768065" y="3054970"/>
            <a:ext cx="1284016" cy="409186"/>
          </a:xfrm>
          <a:prstGeom prst="rect">
            <a:avLst/>
          </a:prstGeom>
        </p:spPr>
        <p:txBody>
          <a:bodyPr anchor="t" rtlCol="false" tIns="0" lIns="0" bIns="0" rIns="0">
            <a:spAutoFit/>
          </a:bodyPr>
          <a:lstStyle/>
          <a:p>
            <a:pPr>
              <a:lnSpc>
                <a:spcPts val="3346"/>
              </a:lnSpc>
            </a:pPr>
            <a:r>
              <a:rPr lang="en-US" sz="2390">
                <a:solidFill>
                  <a:srgbClr val="FAF6ED"/>
                </a:solidFill>
                <a:latin typeface="TT Trailers Heavy"/>
              </a:rPr>
              <a:t>READ TODAY</a:t>
            </a:r>
          </a:p>
        </p:txBody>
      </p:sp>
      <p:sp>
        <p:nvSpPr>
          <p:cNvPr name="TextBox 17" id="17"/>
          <p:cNvSpPr txBox="true"/>
          <p:nvPr/>
        </p:nvSpPr>
        <p:spPr>
          <a:xfrm rot="-311893">
            <a:off x="5495385" y="604453"/>
            <a:ext cx="1110246" cy="316230"/>
          </a:xfrm>
          <a:prstGeom prst="rect">
            <a:avLst/>
          </a:prstGeom>
        </p:spPr>
        <p:txBody>
          <a:bodyPr anchor="t" rtlCol="false" tIns="0" lIns="0" bIns="0" rIns="0">
            <a:spAutoFit/>
          </a:bodyPr>
          <a:lstStyle/>
          <a:p>
            <a:pPr algn="just">
              <a:lnSpc>
                <a:spcPts val="2520"/>
              </a:lnSpc>
            </a:pPr>
            <a:r>
              <a:rPr lang="en-US" sz="1800">
                <a:solidFill>
                  <a:srgbClr val="F1E6CB"/>
                </a:solidFill>
                <a:latin typeface="Bernoru"/>
              </a:rPr>
              <a:t> HABITS</a:t>
            </a:r>
          </a:p>
        </p:txBody>
      </p:sp>
      <p:sp>
        <p:nvSpPr>
          <p:cNvPr name="TextBox 18" id="18"/>
          <p:cNvSpPr txBox="true"/>
          <p:nvPr/>
        </p:nvSpPr>
        <p:spPr>
          <a:xfrm rot="-256892">
            <a:off x="4932198" y="472311"/>
            <a:ext cx="1110246" cy="316230"/>
          </a:xfrm>
          <a:prstGeom prst="rect">
            <a:avLst/>
          </a:prstGeom>
        </p:spPr>
        <p:txBody>
          <a:bodyPr anchor="t" rtlCol="false" tIns="0" lIns="0" bIns="0" rIns="0">
            <a:spAutoFit/>
          </a:bodyPr>
          <a:lstStyle/>
          <a:p>
            <a:pPr algn="just">
              <a:lnSpc>
                <a:spcPts val="2520"/>
              </a:lnSpc>
            </a:pPr>
            <a:r>
              <a:rPr lang="en-US" sz="1800">
                <a:solidFill>
                  <a:srgbClr val="F1E6CB"/>
                </a:solidFill>
                <a:latin typeface="Bernoru"/>
              </a:rPr>
              <a:t>ATOMIC</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415820" y="420370"/>
            <a:ext cx="6443133" cy="1099820"/>
          </a:xfrm>
          <a:prstGeom prst="rect">
            <a:avLst/>
          </a:prstGeom>
        </p:spPr>
        <p:txBody>
          <a:bodyPr anchor="t" rtlCol="false" tIns="0" lIns="0" bIns="0" rIns="0">
            <a:spAutoFit/>
          </a:bodyPr>
          <a:lstStyle/>
          <a:p>
            <a:pPr algn="ctr">
              <a:lnSpc>
                <a:spcPts val="4480"/>
              </a:lnSpc>
            </a:pPr>
            <a:r>
              <a:rPr lang="en-US" sz="3200">
                <a:solidFill>
                  <a:srgbClr val="000000"/>
                </a:solidFill>
                <a:latin typeface="Canva Sans Bold"/>
              </a:rPr>
              <a:t>The Four Rules of Behaviour Change</a:t>
            </a:r>
          </a:p>
        </p:txBody>
      </p:sp>
      <p:sp>
        <p:nvSpPr>
          <p:cNvPr name="TextBox 6" id="6"/>
          <p:cNvSpPr txBox="true"/>
          <p:nvPr/>
        </p:nvSpPr>
        <p:spPr>
          <a:xfrm rot="0">
            <a:off x="1673579" y="1796373"/>
            <a:ext cx="3927613" cy="1240155"/>
          </a:xfrm>
          <a:prstGeom prst="rect">
            <a:avLst/>
          </a:prstGeom>
        </p:spPr>
        <p:txBody>
          <a:bodyPr anchor="t" rtlCol="false" tIns="0" lIns="0" bIns="0" rIns="0">
            <a:spAutoFit/>
          </a:bodyPr>
          <a:lstStyle/>
          <a:p>
            <a:pPr marL="388620" indent="-194310" lvl="1">
              <a:lnSpc>
                <a:spcPts val="2520"/>
              </a:lnSpc>
              <a:buFont typeface="Arial"/>
              <a:buChar char="•"/>
            </a:pPr>
            <a:r>
              <a:rPr lang="en-US" sz="1800">
                <a:solidFill>
                  <a:srgbClr val="E05F37"/>
                </a:solidFill>
                <a:latin typeface="Canva Sans Bold"/>
              </a:rPr>
              <a:t>Make the cue obvious</a:t>
            </a:r>
          </a:p>
          <a:p>
            <a:pPr marL="388620" indent="-194310" lvl="1">
              <a:lnSpc>
                <a:spcPts val="2520"/>
              </a:lnSpc>
              <a:buFont typeface="Arial"/>
              <a:buChar char="•"/>
            </a:pPr>
            <a:r>
              <a:rPr lang="en-US" sz="1800">
                <a:solidFill>
                  <a:srgbClr val="E05F37"/>
                </a:solidFill>
                <a:latin typeface="Canva Sans Bold"/>
              </a:rPr>
              <a:t>Make the craving attractive</a:t>
            </a:r>
          </a:p>
          <a:p>
            <a:pPr marL="388620" indent="-194310" lvl="1">
              <a:lnSpc>
                <a:spcPts val="2520"/>
              </a:lnSpc>
              <a:buFont typeface="Arial"/>
              <a:buChar char="•"/>
            </a:pPr>
            <a:r>
              <a:rPr lang="en-US" sz="1800">
                <a:solidFill>
                  <a:srgbClr val="E05F37"/>
                </a:solidFill>
                <a:latin typeface="Canva Sans Bold"/>
              </a:rPr>
              <a:t>Make the response easy</a:t>
            </a:r>
          </a:p>
          <a:p>
            <a:pPr marL="388620" indent="-194310" lvl="1">
              <a:lnSpc>
                <a:spcPts val="2520"/>
              </a:lnSpc>
              <a:buFont typeface="Arial"/>
              <a:buChar char="•"/>
            </a:pPr>
            <a:r>
              <a:rPr lang="en-US" sz="1800">
                <a:solidFill>
                  <a:srgbClr val="E05F37"/>
                </a:solidFill>
                <a:latin typeface="Canva Sans Bold"/>
              </a:rPr>
              <a:t>And the reward satisfying</a:t>
            </a:r>
          </a:p>
        </p:txBody>
      </p:sp>
      <p:sp>
        <p:nvSpPr>
          <p:cNvPr name="TextBox 7" id="7"/>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0" y="744416"/>
            <a:ext cx="7239000" cy="2432050"/>
          </a:xfrm>
          <a:prstGeom prst="rect">
            <a:avLst/>
          </a:prstGeom>
        </p:spPr>
        <p:txBody>
          <a:bodyPr anchor="t" rtlCol="false" tIns="0" lIns="0" bIns="0" rIns="0">
            <a:spAutoFit/>
          </a:bodyPr>
          <a:lstStyle/>
          <a:p>
            <a:pPr algn="ctr">
              <a:lnSpc>
                <a:spcPts val="9799"/>
              </a:lnSpc>
            </a:pPr>
            <a:r>
              <a:rPr lang="en-US" sz="6999">
                <a:solidFill>
                  <a:srgbClr val="000000"/>
                </a:solidFill>
                <a:latin typeface="Canva Sans Bold"/>
              </a:rPr>
              <a:t>Make The Cue Obvious</a:t>
            </a: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80047" y="351473"/>
            <a:ext cx="6478905" cy="3089748"/>
          </a:xfrm>
          <a:prstGeom prst="rect">
            <a:avLst/>
          </a:prstGeom>
        </p:spPr>
        <p:txBody>
          <a:bodyPr anchor="t" rtlCol="false" tIns="0" lIns="0" bIns="0" rIns="0">
            <a:spAutoFit/>
          </a:bodyPr>
          <a:lstStyle/>
          <a:p>
            <a:pPr algn="ctr">
              <a:lnSpc>
                <a:spcPts val="1898"/>
              </a:lnSpc>
            </a:pPr>
            <a:r>
              <a:rPr lang="en-US" sz="1356">
                <a:solidFill>
                  <a:srgbClr val="C25352"/>
                </a:solidFill>
                <a:latin typeface="Canva Sans"/>
              </a:rPr>
              <a:t>The first rule of behaviour is to make the cue obvious. Visibility and clarity trigger the cues that lead to habits. If you want to make a habit, you need to make it visible, clear and obvious or if you want to break the bad habit, you need to make it invisible, and unobvious.</a:t>
            </a:r>
          </a:p>
          <a:p>
            <a:pPr algn="ctr">
              <a:lnSpc>
                <a:spcPts val="1898"/>
              </a:lnSpc>
            </a:pPr>
          </a:p>
          <a:p>
            <a:pPr algn="ctr">
              <a:lnSpc>
                <a:spcPts val="1898"/>
              </a:lnSpc>
            </a:pPr>
            <a:r>
              <a:rPr lang="en-US" sz="1356">
                <a:solidFill>
                  <a:srgbClr val="C25352"/>
                </a:solidFill>
                <a:latin typeface="Canva Sans"/>
              </a:rPr>
              <a:t>The environment is also a cue that can trigger a habit. If you want to eat healthy food, you can change your environment by replacing junk food with healthy food. If you want to read a book, you can change your environment by placing a book on your desk and removing all the distractions. So, the environment is also a cue that can trigger a habit.</a:t>
            </a:r>
          </a:p>
          <a:p>
            <a:pPr algn="ctr">
              <a:lnSpc>
                <a:spcPts val="1898"/>
              </a:lnSpc>
            </a:pPr>
          </a:p>
          <a:p>
            <a:pPr algn="ctr">
              <a:lnSpc>
                <a:spcPts val="1898"/>
              </a:lnSpc>
            </a:pPr>
          </a:p>
          <a:p>
            <a:pPr algn="ctr">
              <a:lnSpc>
                <a:spcPts val="1898"/>
              </a:lnSpc>
            </a:pP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0" y="65497"/>
            <a:ext cx="7095401" cy="3670300"/>
          </a:xfrm>
          <a:prstGeom prst="rect">
            <a:avLst/>
          </a:prstGeom>
        </p:spPr>
        <p:txBody>
          <a:bodyPr anchor="t" rtlCol="false" tIns="0" lIns="0" bIns="0" rIns="0">
            <a:spAutoFit/>
          </a:bodyPr>
          <a:lstStyle/>
          <a:p>
            <a:pPr algn="ctr">
              <a:lnSpc>
                <a:spcPts val="9799"/>
              </a:lnSpc>
            </a:pPr>
            <a:r>
              <a:rPr lang="en-US" sz="6999">
                <a:solidFill>
                  <a:srgbClr val="000000"/>
                </a:solidFill>
                <a:latin typeface="Canva Sans Bold"/>
              </a:rPr>
              <a:t> Make the Craving Attractive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80047" y="661745"/>
            <a:ext cx="6356999" cy="1868805"/>
          </a:xfrm>
          <a:prstGeom prst="rect">
            <a:avLst/>
          </a:prstGeom>
        </p:spPr>
        <p:txBody>
          <a:bodyPr anchor="t" rtlCol="false" tIns="0" lIns="0" bIns="0" rIns="0">
            <a:spAutoFit/>
          </a:bodyPr>
          <a:lstStyle/>
          <a:p>
            <a:pPr algn="ctr">
              <a:lnSpc>
                <a:spcPts val="2520"/>
              </a:lnSpc>
            </a:pPr>
            <a:r>
              <a:rPr lang="en-US" sz="1800">
                <a:solidFill>
                  <a:srgbClr val="C25352"/>
                </a:solidFill>
                <a:latin typeface="Canva Sans"/>
              </a:rPr>
              <a:t>The second law of behaviour change is to make it attractive. The more attractive an opportunity is, the more chances that you will adapt it in your life. By making a habit attractive, you can expect a rewarding experience that will make you want to repeat it again and again.</a:t>
            </a:r>
          </a:p>
          <a:p>
            <a:pPr algn="ctr">
              <a:lnSpc>
                <a:spcPts val="2520"/>
              </a:lnSpc>
            </a:pP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80047" y="20905"/>
            <a:ext cx="6268687" cy="3634839"/>
          </a:xfrm>
          <a:prstGeom prst="rect">
            <a:avLst/>
          </a:prstGeom>
        </p:spPr>
        <p:txBody>
          <a:bodyPr anchor="t" rtlCol="false" tIns="0" lIns="0" bIns="0" rIns="0">
            <a:spAutoFit/>
          </a:bodyPr>
          <a:lstStyle/>
          <a:p>
            <a:pPr algn="ctr">
              <a:lnSpc>
                <a:spcPts val="9698"/>
              </a:lnSpc>
            </a:pPr>
            <a:r>
              <a:rPr lang="en-US" sz="6927">
                <a:solidFill>
                  <a:srgbClr val="000000"/>
                </a:solidFill>
                <a:latin typeface="Canva Sans Bold"/>
              </a:rPr>
              <a:t>Make the Response Easy</a:t>
            </a:r>
          </a:p>
        </p:txBody>
      </p:sp>
      <p:sp>
        <p:nvSpPr>
          <p:cNvPr name="TextBox 6" id="6"/>
          <p:cNvSpPr txBox="true"/>
          <p:nvPr/>
        </p:nvSpPr>
        <p:spPr>
          <a:xfrm rot="0">
            <a:off x="2380404" y="-194779"/>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80047" y="480060"/>
            <a:ext cx="6478905" cy="2811780"/>
          </a:xfrm>
          <a:prstGeom prst="rect">
            <a:avLst/>
          </a:prstGeom>
        </p:spPr>
        <p:txBody>
          <a:bodyPr anchor="t" rtlCol="false" tIns="0" lIns="0" bIns="0" rIns="0">
            <a:spAutoFit/>
          </a:bodyPr>
          <a:lstStyle/>
          <a:p>
            <a:pPr algn="ctr">
              <a:lnSpc>
                <a:spcPts val="2520"/>
              </a:lnSpc>
            </a:pPr>
            <a:r>
              <a:rPr lang="en-US" sz="1800">
                <a:solidFill>
                  <a:srgbClr val="C25352"/>
                </a:solidFill>
                <a:latin typeface="Canva Sans"/>
              </a:rPr>
              <a:t>you don't want the habit itself, you want the outcome of the habit. The more difficult the task is the more chances to give up. So, you need to make the task easy. and It's also human nature to do easy things and avoid hard things. The human brain always wants to save energy. So I always try to do the easy task. If you want to adopt a habit in your life, you need to make it easy and the opposite if you want to break a bad habit, you need to make it hard.</a:t>
            </a:r>
          </a:p>
          <a:p>
            <a:pPr algn="ctr">
              <a:lnSpc>
                <a:spcPts val="2520"/>
              </a:lnSpc>
            </a:pP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617320" y="-42965"/>
            <a:ext cx="5753709" cy="3707354"/>
          </a:xfrm>
          <a:prstGeom prst="rect">
            <a:avLst/>
          </a:prstGeom>
        </p:spPr>
        <p:txBody>
          <a:bodyPr anchor="t" rtlCol="false" tIns="0" lIns="0" bIns="0" rIns="0">
            <a:spAutoFit/>
          </a:bodyPr>
          <a:lstStyle/>
          <a:p>
            <a:pPr algn="ctr">
              <a:lnSpc>
                <a:spcPts val="9872"/>
              </a:lnSpc>
            </a:pPr>
            <a:r>
              <a:rPr lang="en-US" sz="7051">
                <a:solidFill>
                  <a:srgbClr val="000000"/>
                </a:solidFill>
                <a:latin typeface="Canva Sans Bold"/>
              </a:rPr>
              <a:t>Make the Reward Satisfying</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628861" y="794385"/>
            <a:ext cx="5931658" cy="2183130"/>
          </a:xfrm>
          <a:prstGeom prst="rect">
            <a:avLst/>
          </a:prstGeom>
        </p:spPr>
        <p:txBody>
          <a:bodyPr anchor="t" rtlCol="false" tIns="0" lIns="0" bIns="0" rIns="0">
            <a:spAutoFit/>
          </a:bodyPr>
          <a:lstStyle/>
          <a:p>
            <a:pPr algn="ctr">
              <a:lnSpc>
                <a:spcPts val="2520"/>
              </a:lnSpc>
            </a:pPr>
            <a:r>
              <a:rPr lang="en-US" sz="1800">
                <a:solidFill>
                  <a:srgbClr val="C25352"/>
                </a:solidFill>
                <a:latin typeface="Canva Sans"/>
              </a:rPr>
              <a:t>The fourth law of behaviour change is to make it satisfying. The more satisfying an experience is, the more chances that you will adapt it in your life. By making a habit satisfying, you can expect a rewarding experience that will make you want to repeat it again and again.</a:t>
            </a:r>
          </a:p>
          <a:p>
            <a:pPr algn="ctr">
              <a:lnSpc>
                <a:spcPts val="2520"/>
              </a:lnSpc>
            </a:pP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482917" y="736071"/>
            <a:ext cx="6273165" cy="1533525"/>
          </a:xfrm>
          <a:prstGeom prst="rect">
            <a:avLst/>
          </a:prstGeom>
        </p:spPr>
        <p:txBody>
          <a:bodyPr anchor="t" rtlCol="false" tIns="0" lIns="0" bIns="0" rIns="0">
            <a:spAutoFit/>
          </a:bodyPr>
          <a:lstStyle/>
          <a:p>
            <a:pPr algn="ctr">
              <a:lnSpc>
                <a:spcPts val="12599"/>
              </a:lnSpc>
            </a:pPr>
            <a:r>
              <a:rPr lang="en-US" sz="9000">
                <a:solidFill>
                  <a:srgbClr val="000000"/>
                </a:solidFill>
                <a:latin typeface="Canva Sans Bold"/>
              </a:rPr>
              <a:t>Conclusion</a:t>
            </a: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TextBox 2" id="2"/>
          <p:cNvSpPr txBox="true"/>
          <p:nvPr/>
        </p:nvSpPr>
        <p:spPr>
          <a:xfrm rot="0">
            <a:off x="380047" y="294081"/>
            <a:ext cx="6359014" cy="2815725"/>
          </a:xfrm>
          <a:prstGeom prst="rect">
            <a:avLst/>
          </a:prstGeom>
        </p:spPr>
        <p:txBody>
          <a:bodyPr anchor="t" rtlCol="false" tIns="0" lIns="0" bIns="0" rIns="0">
            <a:spAutoFit/>
          </a:bodyPr>
          <a:lstStyle/>
          <a:p>
            <a:pPr algn="ctr">
              <a:lnSpc>
                <a:spcPts val="2255"/>
              </a:lnSpc>
            </a:pPr>
            <a:r>
              <a:rPr lang="en-US" sz="1610">
                <a:solidFill>
                  <a:srgbClr val="C25352"/>
                </a:solidFill>
                <a:latin typeface="Canva Sans"/>
              </a:rPr>
              <a:t>Atomic Habits is a book by James Clear that teaches you how to make small changes in your life that can lead to big results.</a:t>
            </a:r>
          </a:p>
          <a:p>
            <a:pPr algn="ctr">
              <a:lnSpc>
                <a:spcPts val="2255"/>
              </a:lnSpc>
            </a:pPr>
          </a:p>
          <a:p>
            <a:pPr algn="ctr">
              <a:lnSpc>
                <a:spcPts val="2255"/>
              </a:lnSpc>
            </a:pPr>
            <a:r>
              <a:rPr lang="en-US" sz="1610">
                <a:solidFill>
                  <a:srgbClr val="C25352"/>
                </a:solidFill>
                <a:latin typeface="Canva Sans"/>
              </a:rPr>
              <a:t>It's about making tiny changes that will compound over time and create massive results. </a:t>
            </a:r>
          </a:p>
          <a:p>
            <a:pPr algn="ctr">
              <a:lnSpc>
                <a:spcPts val="2255"/>
              </a:lnSpc>
            </a:pPr>
          </a:p>
          <a:p>
            <a:pPr algn="ctr">
              <a:lnSpc>
                <a:spcPts val="2255"/>
              </a:lnSpc>
            </a:pPr>
            <a:r>
              <a:rPr lang="en-US" sz="1610">
                <a:solidFill>
                  <a:srgbClr val="C25352"/>
                </a:solidFill>
                <a:latin typeface="Canva Sans"/>
              </a:rPr>
              <a:t>In this book summary, I will share the main insights from the four chapters of Atomic Habits by James Clear, a bestselling author and expert on habit formation.</a:t>
            </a:r>
          </a:p>
          <a:p>
            <a:pPr algn="ctr">
              <a:lnSpc>
                <a:spcPts val="2255"/>
              </a:lnSpc>
            </a:pPr>
          </a:p>
        </p:txBody>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2">
              <a:alphaModFix amt="26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4">
              <a:alphaModFix amt="21999"/>
              <a:extLst>
                <a:ext uri="{96DAC541-7B7A-43D3-8B79-37D633B846F1}">
                  <asvg:svgBlip xmlns:asvg="http://schemas.microsoft.com/office/drawing/2016/SVG/main" r:embed="rId5"/>
                </a:ext>
              </a:extLst>
            </a:blip>
            <a:stretch>
              <a:fillRect l="0" t="0" r="0" b="0"/>
            </a:stretch>
          </a:blipFill>
        </p:spPr>
      </p:sp>
      <p:sp>
        <p:nvSpPr>
          <p:cNvPr name="Freeform 5" id="5">
            <a:hlinkClick r:id="rId7" tooltip="https://shortcutreads.com"/>
          </p:cNvPr>
          <p:cNvSpPr/>
          <p:nvPr/>
        </p:nvSpPr>
        <p:spPr>
          <a:xfrm flipH="false" flipV="false" rot="0">
            <a:off x="6371030" y="3161773"/>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6"/>
            <a:stretch>
              <a:fillRect l="0" t="0" r="0" b="0"/>
            </a:stretch>
          </a:blipFill>
        </p:spPr>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575080" y="294322"/>
            <a:ext cx="6173671" cy="2811780"/>
          </a:xfrm>
          <a:prstGeom prst="rect">
            <a:avLst/>
          </a:prstGeom>
        </p:spPr>
        <p:txBody>
          <a:bodyPr anchor="t" rtlCol="false" tIns="0" lIns="0" bIns="0" rIns="0">
            <a:spAutoFit/>
          </a:bodyPr>
          <a:lstStyle/>
          <a:p>
            <a:pPr algn="ctr">
              <a:lnSpc>
                <a:spcPts val="2520"/>
              </a:lnSpc>
            </a:pPr>
            <a:r>
              <a:rPr lang="en-US" sz="1800">
                <a:solidFill>
                  <a:srgbClr val="C25352"/>
                </a:solidFill>
                <a:latin typeface="Canva Sans"/>
              </a:rPr>
              <a:t>I will recommend this book to people who often struggle with making changes in their lives. It's a great book for anyone who wants to improve themselves and live a happier life. </a:t>
            </a:r>
          </a:p>
          <a:p>
            <a:pPr algn="ctr">
              <a:lnSpc>
                <a:spcPts val="2520"/>
              </a:lnSpc>
            </a:pPr>
          </a:p>
          <a:p>
            <a:pPr algn="ctr">
              <a:lnSpc>
                <a:spcPts val="2520"/>
              </a:lnSpc>
            </a:pPr>
            <a:r>
              <a:rPr lang="en-US" sz="1800">
                <a:solidFill>
                  <a:srgbClr val="C25352"/>
                </a:solidFill>
                <a:latin typeface="Canva Sans"/>
              </a:rPr>
              <a:t>Weathers you are a college student, a working professional or a business owner, this book will help you achieve your goals and understand your life better.</a:t>
            </a:r>
          </a:p>
          <a:p>
            <a:pPr algn="ctr">
              <a:lnSpc>
                <a:spcPts val="2520"/>
              </a:lnSpc>
            </a:pP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Freeform 5" id="5">
            <a:hlinkClick r:id="rId9" tooltip="https://www.amazon.in/Atomic-Habits-James-Clear/dp/1847941834?&amp;_encoding=UTF8&amp;tag=wheretogo9818-21&amp;linkCode=ur2&amp;linkId=f5e8be300d64345c44a922c66deaf859&amp;camp=3638&amp;creative=24630"/>
          </p:cNvPr>
          <p:cNvSpPr/>
          <p:nvPr/>
        </p:nvSpPr>
        <p:spPr>
          <a:xfrm flipH="false" flipV="false" rot="0">
            <a:off x="2628610" y="1776548"/>
            <a:ext cx="1981781" cy="893738"/>
          </a:xfrm>
          <a:custGeom>
            <a:avLst/>
            <a:gdLst/>
            <a:ahLst/>
            <a:cxnLst/>
            <a:rect r="r" b="b" t="t" l="l"/>
            <a:pathLst>
              <a:path h="893738" w="1981781">
                <a:moveTo>
                  <a:pt x="0" y="0"/>
                </a:moveTo>
                <a:lnTo>
                  <a:pt x="1981780" y="0"/>
                </a:lnTo>
                <a:lnTo>
                  <a:pt x="1981780" y="893738"/>
                </a:lnTo>
                <a:lnTo>
                  <a:pt x="0" y="893738"/>
                </a:lnTo>
                <a:lnTo>
                  <a:pt x="0" y="0"/>
                </a:lnTo>
                <a:close/>
              </a:path>
            </a:pathLst>
          </a:custGeom>
          <a:blipFill>
            <a:blip r:embed="rId8"/>
            <a:stretch>
              <a:fillRect l="0" t="-60562" r="0" b="-61177"/>
            </a:stretch>
          </a:blipFill>
        </p:spPr>
      </p:sp>
      <p:sp>
        <p:nvSpPr>
          <p:cNvPr name="TextBox 6" id="6"/>
          <p:cNvSpPr txBox="true"/>
          <p:nvPr/>
        </p:nvSpPr>
        <p:spPr>
          <a:xfrm rot="0">
            <a:off x="1883866" y="842645"/>
            <a:ext cx="3471267" cy="537845"/>
          </a:xfrm>
          <a:prstGeom prst="rect">
            <a:avLst/>
          </a:prstGeom>
        </p:spPr>
        <p:txBody>
          <a:bodyPr anchor="t" rtlCol="false" tIns="0" lIns="0" bIns="0" rIns="0">
            <a:spAutoFit/>
          </a:bodyPr>
          <a:lstStyle/>
          <a:p>
            <a:pPr algn="ctr">
              <a:lnSpc>
                <a:spcPts val="4480"/>
              </a:lnSpc>
            </a:pPr>
            <a:r>
              <a:rPr lang="en-US" sz="3200" u="sng">
                <a:solidFill>
                  <a:srgbClr val="000000"/>
                </a:solidFill>
                <a:latin typeface="Canva Sans Bold"/>
                <a:hlinkClick r:id="rId10" tooltip="https://www.amazon.in/Atomic-Habits-James-Clear/dp/1847941834?&amp;_encoding=UTF8&amp;tag=wheretogo9818-21&amp;linkCode=ur2&amp;linkId=f5e8be300d64345c44a922c66deaf859&amp;camp=3638&amp;creative=24630"/>
              </a:rPr>
              <a:t>Buy It on Amazon</a:t>
            </a:r>
          </a:p>
        </p:txBody>
      </p:sp>
      <p:sp>
        <p:nvSpPr>
          <p:cNvPr name="TextBox 7" id="7"/>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720514" y="778091"/>
            <a:ext cx="6138439" cy="2015694"/>
          </a:xfrm>
          <a:prstGeom prst="rect">
            <a:avLst/>
          </a:prstGeom>
        </p:spPr>
        <p:txBody>
          <a:bodyPr anchor="t" rtlCol="false" tIns="0" lIns="0" bIns="0" rIns="0">
            <a:spAutoFit/>
          </a:bodyPr>
          <a:lstStyle/>
          <a:p>
            <a:pPr algn="ctr">
              <a:lnSpc>
                <a:spcPts val="16473"/>
              </a:lnSpc>
            </a:pPr>
            <a:r>
              <a:rPr lang="en-US" sz="11766">
                <a:solidFill>
                  <a:srgbClr val="000000"/>
                </a:solidFill>
                <a:latin typeface="Canva Sans Bold"/>
              </a:rPr>
              <a:t>Thanks</a:t>
            </a:r>
          </a:p>
        </p:txBody>
      </p:sp>
      <p:sp>
        <p:nvSpPr>
          <p:cNvPr name="TextBox 6" id="6"/>
          <p:cNvSpPr txBox="true"/>
          <p:nvPr/>
        </p:nvSpPr>
        <p:spPr>
          <a:xfrm rot="0">
            <a:off x="532664" y="3501511"/>
            <a:ext cx="6173671" cy="297180"/>
          </a:xfrm>
          <a:prstGeom prst="rect">
            <a:avLst/>
          </a:prstGeom>
        </p:spPr>
        <p:txBody>
          <a:bodyPr anchor="t" rtlCol="false" tIns="0" lIns="0" bIns="0" rIns="0">
            <a:spAutoFit/>
          </a:bodyPr>
          <a:lstStyle/>
          <a:p>
            <a:pPr algn="ctr">
              <a:lnSpc>
                <a:spcPts val="2520"/>
              </a:lnSpc>
            </a:pPr>
            <a:r>
              <a:rPr lang="en-US" sz="1800">
                <a:solidFill>
                  <a:srgbClr val="C25352"/>
                </a:solidFill>
                <a:latin typeface="Canva Sans"/>
              </a:rPr>
              <a:t>Presentation by The </a:t>
            </a:r>
            <a:r>
              <a:rPr lang="en-US" sz="1800" u="sng">
                <a:solidFill>
                  <a:srgbClr val="C25352"/>
                </a:solidFill>
                <a:latin typeface="Canva Sans"/>
                <a:hlinkClick r:id="rId8" tooltip="https://shortcutreads.com"/>
              </a:rPr>
              <a:t>www.shortcutreads.com</a:t>
            </a:r>
          </a:p>
        </p:txBody>
      </p:sp>
      <p:sp>
        <p:nvSpPr>
          <p:cNvPr name="TextBox 7" id="7"/>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TextBox 2" id="2"/>
          <p:cNvSpPr txBox="true"/>
          <p:nvPr/>
        </p:nvSpPr>
        <p:spPr>
          <a:xfrm rot="0">
            <a:off x="146448" y="291671"/>
            <a:ext cx="6946105" cy="3076636"/>
          </a:xfrm>
          <a:prstGeom prst="rect">
            <a:avLst/>
          </a:prstGeom>
        </p:spPr>
        <p:txBody>
          <a:bodyPr anchor="t" rtlCol="false" tIns="0" lIns="0" bIns="0" rIns="0">
            <a:spAutoFit/>
          </a:bodyPr>
          <a:lstStyle/>
          <a:p>
            <a:pPr algn="ctr">
              <a:lnSpc>
                <a:spcPts val="2096"/>
              </a:lnSpc>
            </a:pPr>
            <a:r>
              <a:rPr lang="en-US" sz="1497">
                <a:solidFill>
                  <a:srgbClr val="C25352"/>
                </a:solidFill>
                <a:latin typeface="Canva Sans"/>
              </a:rPr>
              <a:t>Atomic Habits are small(molecular) habits that can lead to big results. It's not necessary to make big changes in your life to get big results. You can make small changes that will compound over time and create massive results. Making 1% improvement every day will lead to 37x improvement in a year. It's about making tiny changes that will compound over time and create massive results.</a:t>
            </a:r>
          </a:p>
          <a:p>
            <a:pPr algn="ctr">
              <a:lnSpc>
                <a:spcPts val="2096"/>
              </a:lnSpc>
            </a:pPr>
          </a:p>
          <a:p>
            <a:pPr algn="ctr">
              <a:lnSpc>
                <a:spcPts val="2096"/>
              </a:lnSpc>
            </a:pPr>
            <a:r>
              <a:rPr lang="en-US" sz="1497">
                <a:solidFill>
                  <a:srgbClr val="C25352"/>
                </a:solidFill>
                <a:latin typeface="Canva Sans"/>
              </a:rPr>
              <a:t>When you work out for 1 hour, you don't see any results. But when you work workout for 1 hour every day for 1 year, you will see massive results. similarly, when you eat junk food for 1 day, you don't see any results. But when you eat junk food every day for 1 year, you will see massive results.</a:t>
            </a:r>
          </a:p>
          <a:p>
            <a:pPr algn="ctr">
              <a:lnSpc>
                <a:spcPts val="2096"/>
              </a:lnSpc>
            </a:pPr>
          </a:p>
        </p:txBody>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2">
              <a:alphaModFix amt="26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4">
              <a:alphaModFix amt="21999"/>
              <a:extLst>
                <a:ext uri="{96DAC541-7B7A-43D3-8B79-37D633B846F1}">
                  <asvg:svgBlip xmlns:asvg="http://schemas.microsoft.com/office/drawing/2016/SVG/main" r:embed="rId5"/>
                </a:ext>
              </a:extLst>
            </a:blip>
            <a:stretch>
              <a:fillRect l="0" t="0" r="0" b="0"/>
            </a:stretch>
          </a:blipFill>
        </p:spPr>
      </p:sp>
      <p:sp>
        <p:nvSpPr>
          <p:cNvPr name="Freeform 5" id="5">
            <a:hlinkClick r:id="rId7"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6"/>
            <a:stretch>
              <a:fillRect l="0" t="0" r="0" b="0"/>
            </a:stretch>
          </a:blipFill>
        </p:spPr>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3">
              <a:alphaModFix amt="26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5">
              <a:alphaModFix amt="21999"/>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80048" y="795338"/>
            <a:ext cx="6478905" cy="2095500"/>
          </a:xfrm>
          <a:prstGeom prst="rect">
            <a:avLst/>
          </a:prstGeom>
        </p:spPr>
        <p:txBody>
          <a:bodyPr anchor="t" rtlCol="false" tIns="0" lIns="0" bIns="0" rIns="0">
            <a:spAutoFit/>
          </a:bodyPr>
          <a:lstStyle/>
          <a:p>
            <a:pPr algn="ctr">
              <a:lnSpc>
                <a:spcPts val="8400"/>
              </a:lnSpc>
            </a:pPr>
            <a:r>
              <a:rPr lang="en-US" sz="6000">
                <a:solidFill>
                  <a:srgbClr val="000000"/>
                </a:solidFill>
                <a:latin typeface="Canva Sans Bold"/>
              </a:rPr>
              <a:t>The Aggregation of Marginal Gains</a:t>
            </a: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80047" y="1005805"/>
            <a:ext cx="6478905" cy="1554480"/>
          </a:xfrm>
          <a:prstGeom prst="rect">
            <a:avLst/>
          </a:prstGeom>
        </p:spPr>
        <p:txBody>
          <a:bodyPr anchor="t" rtlCol="false" tIns="0" lIns="0" bIns="0" rIns="0">
            <a:spAutoFit/>
          </a:bodyPr>
          <a:lstStyle/>
          <a:p>
            <a:pPr algn="ctr">
              <a:lnSpc>
                <a:spcPts val="2520"/>
              </a:lnSpc>
            </a:pPr>
            <a:r>
              <a:rPr lang="en-US" sz="1800">
                <a:solidFill>
                  <a:srgbClr val="C25352"/>
                </a:solidFill>
                <a:latin typeface="Canva Sans"/>
              </a:rPr>
              <a:t>The Aggregation of Marginal Gains is the strategy of making small improvements in many different areas of your goals to make a big difference in the overall results. Tiny changes in the process can lead to big changes in the results.</a:t>
            </a: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0" y="547566"/>
            <a:ext cx="7239000" cy="2628900"/>
          </a:xfrm>
          <a:prstGeom prst="rect">
            <a:avLst/>
          </a:prstGeom>
        </p:spPr>
        <p:txBody>
          <a:bodyPr anchor="t" rtlCol="false" tIns="0" lIns="0" bIns="0" rIns="0">
            <a:spAutoFit/>
          </a:bodyPr>
          <a:lstStyle/>
          <a:p>
            <a:pPr algn="ctr">
              <a:lnSpc>
                <a:spcPts val="10500"/>
              </a:lnSpc>
            </a:pPr>
            <a:r>
              <a:rPr lang="en-US" sz="7500">
                <a:solidFill>
                  <a:srgbClr val="000000"/>
                </a:solidFill>
                <a:latin typeface="Canva Sans Bold"/>
              </a:rPr>
              <a:t>Goals Vs System</a:t>
            </a: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80047" y="341948"/>
            <a:ext cx="6580184" cy="2652935"/>
          </a:xfrm>
          <a:prstGeom prst="rect">
            <a:avLst/>
          </a:prstGeom>
        </p:spPr>
        <p:txBody>
          <a:bodyPr anchor="t" rtlCol="false" tIns="0" lIns="0" bIns="0" rIns="0">
            <a:spAutoFit/>
          </a:bodyPr>
          <a:lstStyle/>
          <a:p>
            <a:pPr algn="ctr">
              <a:lnSpc>
                <a:spcPts val="2350"/>
              </a:lnSpc>
            </a:pPr>
            <a:r>
              <a:rPr lang="en-US" sz="1678">
                <a:solidFill>
                  <a:srgbClr val="C25352"/>
                </a:solidFill>
                <a:latin typeface="Canva Sans"/>
              </a:rPr>
              <a:t>According to James Clear, Goals are about the results you want to achieve. Systems are about the processes that lead to those results. Goals are good for setting a direction, but systems are best for making progress. </a:t>
            </a:r>
          </a:p>
          <a:p>
            <a:pPr algn="ctr">
              <a:lnSpc>
                <a:spcPts val="2350"/>
              </a:lnSpc>
            </a:pPr>
          </a:p>
          <a:p>
            <a:pPr algn="ctr">
              <a:lnSpc>
                <a:spcPts val="2350"/>
              </a:lnSpc>
            </a:pPr>
            <a:r>
              <a:rPr lang="en-US" sz="1678">
                <a:solidFill>
                  <a:srgbClr val="C25352"/>
                </a:solidFill>
                <a:latin typeface="Canva Sans"/>
              </a:rPr>
              <a:t>Getting 1 million subscribers is a goal. Posting 1 video every day is a system. Similarly, losing 10 kg is a goal. Eating healthy food every day is a system.</a:t>
            </a:r>
          </a:p>
          <a:p>
            <a:pPr algn="ctr">
              <a:lnSpc>
                <a:spcPts val="2350"/>
              </a:lnSpc>
            </a:pP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AF6ED"/>
        </a:solidFill>
      </p:bgPr>
    </p:bg>
    <p:spTree>
      <p:nvGrpSpPr>
        <p:cNvPr id="1" name=""/>
        <p:cNvGrpSpPr/>
        <p:nvPr/>
      </p:nvGrpSpPr>
      <p:grpSpPr>
        <a:xfrm>
          <a:off x="0" y="0"/>
          <a:ext cx="0" cy="0"/>
          <a:chOff x="0" y="0"/>
          <a:chExt cx="0" cy="0"/>
        </a:xfrm>
      </p:grpSpPr>
      <p:sp>
        <p:nvSpPr>
          <p:cNvPr name="Freeform 2" id="2">
            <a:hlinkClick r:id="rId3" tooltip="https://shortcutreads.com"/>
          </p:cNvPr>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p:cNvSpPr/>
          <p:nvPr/>
        </p:nvSpPr>
        <p:spPr>
          <a:xfrm flipH="false" flipV="false" rot="0">
            <a:off x="2753506" y="0"/>
            <a:ext cx="2093205" cy="1520190"/>
          </a:xfrm>
          <a:custGeom>
            <a:avLst/>
            <a:gdLst/>
            <a:ahLst/>
            <a:cxnLst/>
            <a:rect r="r" b="b" t="t" l="l"/>
            <a:pathLst>
              <a:path h="1520190" w="2093205">
                <a:moveTo>
                  <a:pt x="0" y="0"/>
                </a:moveTo>
                <a:lnTo>
                  <a:pt x="2093205" y="0"/>
                </a:lnTo>
                <a:lnTo>
                  <a:pt x="2093205" y="1520190"/>
                </a:lnTo>
                <a:lnTo>
                  <a:pt x="0" y="1520190"/>
                </a:lnTo>
                <a:lnTo>
                  <a:pt x="0" y="0"/>
                </a:lnTo>
                <a:close/>
              </a:path>
            </a:pathLst>
          </a:custGeom>
          <a:blipFill>
            <a:blip r:embed="rId4">
              <a:alphaModFix amt="26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7944" y="380047"/>
            <a:ext cx="1602308" cy="1520190"/>
          </a:xfrm>
          <a:custGeom>
            <a:avLst/>
            <a:gdLst/>
            <a:ahLst/>
            <a:cxnLst/>
            <a:rect r="r" b="b" t="t" l="l"/>
            <a:pathLst>
              <a:path h="1520190" w="1602308">
                <a:moveTo>
                  <a:pt x="0" y="0"/>
                </a:moveTo>
                <a:lnTo>
                  <a:pt x="1602308" y="0"/>
                </a:lnTo>
                <a:lnTo>
                  <a:pt x="1602308" y="1520191"/>
                </a:lnTo>
                <a:lnTo>
                  <a:pt x="0" y="1520191"/>
                </a:lnTo>
                <a:lnTo>
                  <a:pt x="0" y="0"/>
                </a:lnTo>
                <a:close/>
              </a:path>
            </a:pathLst>
          </a:custGeom>
          <a:blipFill>
            <a:blip r:embed="rId6">
              <a:alphaModFix amt="21999"/>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80047" y="1108710"/>
            <a:ext cx="6478905" cy="1554480"/>
          </a:xfrm>
          <a:prstGeom prst="rect">
            <a:avLst/>
          </a:prstGeom>
        </p:spPr>
        <p:txBody>
          <a:bodyPr anchor="t" rtlCol="false" tIns="0" lIns="0" bIns="0" rIns="0">
            <a:spAutoFit/>
          </a:bodyPr>
          <a:lstStyle/>
          <a:p>
            <a:pPr algn="ctr">
              <a:lnSpc>
                <a:spcPts val="2520"/>
              </a:lnSpc>
            </a:pPr>
            <a:r>
              <a:rPr lang="en-US" sz="1800">
                <a:solidFill>
                  <a:srgbClr val="C25352"/>
                </a:solidFill>
                <a:latin typeface="Canva Sans"/>
              </a:rPr>
              <a:t>Goals are best for direction but systems are best for making progress. Winners and losers have the same goals but what makes winners different from losers is their systems. Set the goals but focus on the systems and processes that will lead to those goals.</a:t>
            </a:r>
          </a:p>
        </p:txBody>
      </p:sp>
      <p:sp>
        <p:nvSpPr>
          <p:cNvPr name="TextBox 6" id="6"/>
          <p:cNvSpPr txBox="true"/>
          <p:nvPr/>
        </p:nvSpPr>
        <p:spPr>
          <a:xfrm rot="0">
            <a:off x="380047" y="3274804"/>
            <a:ext cx="2476511" cy="374892"/>
          </a:xfrm>
          <a:prstGeom prst="rect">
            <a:avLst/>
          </a:prstGeom>
        </p:spPr>
        <p:txBody>
          <a:bodyPr anchor="t" rtlCol="false" tIns="0" lIns="0" bIns="0" rIns="0">
            <a:spAutoFit/>
          </a:bodyPr>
          <a:lstStyle/>
          <a:p>
            <a:pPr>
              <a:lnSpc>
                <a:spcPts val="2641"/>
              </a:lnSpc>
            </a:pPr>
            <a:r>
              <a:rPr lang="en-US" sz="3036">
                <a:solidFill>
                  <a:srgbClr val="699676"/>
                </a:solidFill>
                <a:latin typeface="TT Trailers Bold"/>
              </a:rPr>
              <a:t>ATOMIC </a:t>
            </a:r>
            <a:r>
              <a:rPr lang="en-US" sz="3036">
                <a:solidFill>
                  <a:srgbClr val="699676"/>
                </a:solidFill>
                <a:latin typeface="TT Trailers Bold"/>
              </a:rPr>
              <a:t>Habits Summary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71030" y="3176466"/>
            <a:ext cx="487923" cy="487923"/>
          </a:xfrm>
          <a:custGeom>
            <a:avLst/>
            <a:gdLst/>
            <a:ahLst/>
            <a:cxnLst/>
            <a:rect r="r" b="b" t="t" l="l"/>
            <a:pathLst>
              <a:path h="487923" w="487923">
                <a:moveTo>
                  <a:pt x="0" y="0"/>
                </a:moveTo>
                <a:lnTo>
                  <a:pt x="487923" y="0"/>
                </a:lnTo>
                <a:lnTo>
                  <a:pt x="487923" y="487923"/>
                </a:lnTo>
                <a:lnTo>
                  <a:pt x="0" y="487923"/>
                </a:lnTo>
                <a:lnTo>
                  <a:pt x="0" y="0"/>
                </a:lnTo>
                <a:close/>
              </a:path>
            </a:pathLst>
          </a:custGeom>
          <a:blipFill>
            <a:blip r:embed="rId2"/>
            <a:stretch>
              <a:fillRect l="0" t="0" r="0" b="0"/>
            </a:stretch>
          </a:blipFill>
        </p:spPr>
      </p:sp>
      <p:sp>
        <p:nvSpPr>
          <p:cNvPr name="Freeform 3" id="3">
            <a:hlinkClick r:id="rId4" tooltip="https://shortcutreads.com"/>
          </p:cNvPr>
          <p:cNvSpPr/>
          <p:nvPr/>
        </p:nvSpPr>
        <p:spPr>
          <a:xfrm flipH="false" flipV="false" rot="0">
            <a:off x="0" y="0"/>
            <a:ext cx="7239000" cy="3800475"/>
          </a:xfrm>
          <a:custGeom>
            <a:avLst/>
            <a:gdLst/>
            <a:ahLst/>
            <a:cxnLst/>
            <a:rect r="r" b="b" t="t" l="l"/>
            <a:pathLst>
              <a:path h="3800475" w="7239000">
                <a:moveTo>
                  <a:pt x="0" y="0"/>
                </a:moveTo>
                <a:lnTo>
                  <a:pt x="7239000" y="0"/>
                </a:lnTo>
                <a:lnTo>
                  <a:pt x="7239000" y="3800475"/>
                </a:lnTo>
                <a:lnTo>
                  <a:pt x="0" y="3800475"/>
                </a:lnTo>
                <a:lnTo>
                  <a:pt x="0" y="0"/>
                </a:lnTo>
                <a:close/>
              </a:path>
            </a:pathLst>
          </a:custGeom>
          <a:blipFill>
            <a:blip r:embed="rId3"/>
            <a:stretch>
              <a:fillRect l="0" t="-125" r="0" b="-125"/>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DAFw6hVISqU</dc:identifier>
  <dcterms:modified xsi:type="dcterms:W3CDTF">2011-08-01T06:04:30Z</dcterms:modified>
  <cp:revision>1</cp:revision>
  <dc:title>atomic_habit_ppt</dc:title>
</cp:coreProperties>
</file>